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Open Sans Light Bold" panose="020B0604020202020204" charset="0"/>
      <p:regular r:id="rId8"/>
    </p:embeddedFont>
    <p:embeddedFont>
      <p:font typeface="Calibri" panose="020F0502020204030204" pitchFamily="34" charset="0"/>
      <p:regular r:id="rId9"/>
      <p:bold r:id="rId10"/>
      <p:italic r:id="rId11"/>
      <p:boldItalic r:id="rId12"/>
    </p:embeddedFont>
    <p:embeddedFont>
      <p:font typeface="Open Sans Bold" panose="020B0604020202020204" charset="0"/>
      <p:regular r:id="rId13"/>
    </p:embeddedFont>
    <p:embeddedFont>
      <p:font typeface="Open Sans Bold Italics" panose="020B0604020202020204" charset="0"/>
      <p:regular r:id="rId14"/>
    </p:embeddedFont>
    <p:embeddedFont>
      <p:font typeface="Open Sans Extra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4.sv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2B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614517">
            <a:off x="627078" y="264958"/>
            <a:ext cx="3257944" cy="3098009"/>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698313">
            <a:off x="1514513" y="1108828"/>
            <a:ext cx="1483074" cy="1410268"/>
          </a:xfrm>
          <a:prstGeom prst="rect">
            <a:avLst/>
          </a:prstGeom>
        </p:spPr>
      </p:pic>
      <p:sp>
        <p:nvSpPr>
          <p:cNvPr id="7" name="TextBox 7"/>
          <p:cNvSpPr txBox="1"/>
          <p:nvPr/>
        </p:nvSpPr>
        <p:spPr>
          <a:xfrm>
            <a:off x="1387508" y="2818503"/>
            <a:ext cx="16274944" cy="2395938"/>
          </a:xfrm>
          <a:prstGeom prst="rect">
            <a:avLst/>
          </a:prstGeom>
        </p:spPr>
        <p:txBody>
          <a:bodyPr lIns="0" tIns="0" rIns="0" bIns="0" rtlCol="0" anchor="t">
            <a:spAutoFit/>
          </a:bodyPr>
          <a:lstStyle/>
          <a:p>
            <a:pPr algn="ctr">
              <a:lnSpc>
                <a:spcPts val="19665"/>
              </a:lnSpc>
            </a:pPr>
            <a:r>
              <a:rPr lang="en-US" sz="14046">
                <a:solidFill>
                  <a:srgbClr val="000000"/>
                </a:solidFill>
                <a:latin typeface="Open Sans Light Bold"/>
              </a:rPr>
              <a:t>Zelta zvaigzne</a:t>
            </a:r>
          </a:p>
        </p:txBody>
      </p:sp>
      <p:sp>
        <p:nvSpPr>
          <p:cNvPr id="8" name="TextBox 8"/>
          <p:cNvSpPr txBox="1"/>
          <p:nvPr/>
        </p:nvSpPr>
        <p:spPr>
          <a:xfrm>
            <a:off x="4716415" y="5502573"/>
            <a:ext cx="8855169" cy="2489341"/>
          </a:xfrm>
          <a:prstGeom prst="rect">
            <a:avLst/>
          </a:prstGeom>
        </p:spPr>
        <p:txBody>
          <a:bodyPr lIns="0" tIns="0" rIns="0" bIns="0" rtlCol="0" anchor="t">
            <a:spAutoFit/>
          </a:bodyPr>
          <a:lstStyle/>
          <a:p>
            <a:pPr algn="ctr">
              <a:lnSpc>
                <a:spcPts val="9996"/>
              </a:lnSpc>
            </a:pPr>
            <a:r>
              <a:rPr lang="en-US" sz="7140">
                <a:solidFill>
                  <a:srgbClr val="000000"/>
                </a:solidFill>
                <a:latin typeface="Open Sans Bold"/>
              </a:rPr>
              <a:t>Autore: Annija Ance Tauriņa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2B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726" cy="8425781"/>
            <a:chOff x="0" y="0"/>
            <a:chExt cx="4274759" cy="2219136"/>
          </a:xfrm>
        </p:grpSpPr>
        <p:sp>
          <p:nvSpPr>
            <p:cNvPr id="3" name="Freeform 3"/>
            <p:cNvSpPr/>
            <p:nvPr/>
          </p:nvSpPr>
          <p:spPr>
            <a:xfrm>
              <a:off x="0" y="0"/>
              <a:ext cx="4274759" cy="2219136"/>
            </a:xfrm>
            <a:custGeom>
              <a:avLst/>
              <a:gdLst/>
              <a:ahLst/>
              <a:cxnLst/>
              <a:rect l="l" t="t" r="r" b="b"/>
              <a:pathLst>
                <a:path w="4274759" h="2219136">
                  <a:moveTo>
                    <a:pt x="24327" y="0"/>
                  </a:moveTo>
                  <a:lnTo>
                    <a:pt x="4250433" y="0"/>
                  </a:lnTo>
                  <a:cubicBezTo>
                    <a:pt x="4263868" y="0"/>
                    <a:pt x="4274759" y="10891"/>
                    <a:pt x="4274759" y="24327"/>
                  </a:cubicBezTo>
                  <a:lnTo>
                    <a:pt x="4274759" y="2194809"/>
                  </a:lnTo>
                  <a:cubicBezTo>
                    <a:pt x="4274759" y="2208244"/>
                    <a:pt x="4263868" y="2219136"/>
                    <a:pt x="4250433" y="2219136"/>
                  </a:cubicBezTo>
                  <a:lnTo>
                    <a:pt x="24327" y="2219136"/>
                  </a:lnTo>
                  <a:cubicBezTo>
                    <a:pt x="17875" y="2219136"/>
                    <a:pt x="11687" y="2216573"/>
                    <a:pt x="7125" y="2212011"/>
                  </a:cubicBezTo>
                  <a:cubicBezTo>
                    <a:pt x="2563" y="2207448"/>
                    <a:pt x="0" y="2201261"/>
                    <a:pt x="0" y="2194809"/>
                  </a:cubicBezTo>
                  <a:lnTo>
                    <a:pt x="0" y="24327"/>
                  </a:lnTo>
                  <a:cubicBezTo>
                    <a:pt x="0" y="10891"/>
                    <a:pt x="10891" y="0"/>
                    <a:pt x="24327" y="0"/>
                  </a:cubicBez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1028637" y="2817095"/>
            <a:ext cx="17259300" cy="19050"/>
          </a:xfrm>
          <a:prstGeom prst="line">
            <a:avLst/>
          </a:prstGeom>
          <a:ln w="114300" cap="rnd">
            <a:solidFill>
              <a:srgbClr val="FFE2B6"/>
            </a:solidFill>
            <a:prstDash val="solid"/>
            <a:headEnd type="none" w="sm" len="sm"/>
            <a:tailEnd type="none" w="sm" len="sm"/>
          </a:ln>
        </p:spPr>
      </p:sp>
      <p:pic>
        <p:nvPicPr>
          <p:cNvPr id="6" name="Picture 6"/>
          <p:cNvPicPr>
            <a:picLocks noChangeAspect="1"/>
          </p:cNvPicPr>
          <p:nvPr/>
        </p:nvPicPr>
        <p:blipFill>
          <a:blip r:embed="rId2"/>
          <a:srcRect l="12424" t="7566" r="25967" b="11657"/>
          <a:stretch>
            <a:fillRect/>
          </a:stretch>
        </p:blipFill>
        <p:spPr>
          <a:xfrm>
            <a:off x="1359607" y="5143500"/>
            <a:ext cx="2376380" cy="1752600"/>
          </a:xfrm>
          <a:prstGeom prst="rect">
            <a:avLst/>
          </a:prstGeom>
        </p:spPr>
      </p:pic>
      <p:pic>
        <p:nvPicPr>
          <p:cNvPr id="7" name="Picture 7"/>
          <p:cNvPicPr>
            <a:picLocks noChangeAspect="1"/>
          </p:cNvPicPr>
          <p:nvPr/>
        </p:nvPicPr>
        <p:blipFill>
          <a:blip r:embed="rId3"/>
          <a:srcRect r="7311"/>
          <a:stretch>
            <a:fillRect/>
          </a:stretch>
        </p:blipFill>
        <p:spPr>
          <a:xfrm>
            <a:off x="1417692" y="3153359"/>
            <a:ext cx="2424204" cy="1471181"/>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028574" y="607658"/>
            <a:ext cx="1483074" cy="1410268"/>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417692" y="977673"/>
            <a:ext cx="704838" cy="670237"/>
          </a:xfrm>
          <a:prstGeom prst="rect">
            <a:avLst/>
          </a:prstGeom>
        </p:spPr>
      </p:pic>
      <p:pic>
        <p:nvPicPr>
          <p:cNvPr id="10" name="Picture 10"/>
          <p:cNvPicPr>
            <a:picLocks noChangeAspect="1"/>
          </p:cNvPicPr>
          <p:nvPr/>
        </p:nvPicPr>
        <p:blipFill>
          <a:blip r:embed="rId8"/>
          <a:srcRect l="1044" t="14555" r="1044"/>
          <a:stretch>
            <a:fillRect/>
          </a:stretch>
        </p:blipFill>
        <p:spPr>
          <a:xfrm rot="5400000">
            <a:off x="1693856" y="7104050"/>
            <a:ext cx="1592052" cy="2395352"/>
          </a:xfrm>
          <a:prstGeom prst="rect">
            <a:avLst/>
          </a:prstGeom>
        </p:spPr>
      </p:pic>
      <p:sp>
        <p:nvSpPr>
          <p:cNvPr id="11" name="TextBox 11"/>
          <p:cNvSpPr txBox="1"/>
          <p:nvPr/>
        </p:nvSpPr>
        <p:spPr>
          <a:xfrm>
            <a:off x="4485112" y="1190182"/>
            <a:ext cx="9317776" cy="1569763"/>
          </a:xfrm>
          <a:prstGeom prst="rect">
            <a:avLst/>
          </a:prstGeom>
        </p:spPr>
        <p:txBody>
          <a:bodyPr lIns="0" tIns="0" rIns="0" bIns="0" rtlCol="0" anchor="t">
            <a:spAutoFit/>
          </a:bodyPr>
          <a:lstStyle/>
          <a:p>
            <a:pPr algn="ctr">
              <a:lnSpc>
                <a:spcPts val="6321"/>
              </a:lnSpc>
            </a:pPr>
            <a:r>
              <a:rPr lang="en-US" sz="4515">
                <a:solidFill>
                  <a:srgbClr val="000000"/>
                </a:solidFill>
                <a:latin typeface="Open Sans Light Bold"/>
              </a:rPr>
              <a:t>Skices,īss paskaidrojums par manu piekariņu.</a:t>
            </a:r>
          </a:p>
        </p:txBody>
      </p:sp>
      <p:sp>
        <p:nvSpPr>
          <p:cNvPr id="12" name="TextBox 12"/>
          <p:cNvSpPr txBox="1"/>
          <p:nvPr/>
        </p:nvSpPr>
        <p:spPr>
          <a:xfrm>
            <a:off x="4485112" y="5671188"/>
            <a:ext cx="12512751" cy="948501"/>
          </a:xfrm>
          <a:prstGeom prst="rect">
            <a:avLst/>
          </a:prstGeom>
        </p:spPr>
        <p:txBody>
          <a:bodyPr lIns="0" tIns="0" rIns="0" bIns="0" rtlCol="0" anchor="t">
            <a:spAutoFit/>
          </a:bodyPr>
          <a:lstStyle/>
          <a:p>
            <a:pPr algn="ctr">
              <a:lnSpc>
                <a:spcPts val="3895"/>
              </a:lnSpc>
            </a:pPr>
            <a:r>
              <a:rPr lang="en-US" sz="2782">
                <a:solidFill>
                  <a:srgbClr val="000000"/>
                </a:solidFill>
                <a:latin typeface="Open Sans Bold"/>
              </a:rPr>
              <a:t>Šīs bija visas manas skices manam zvaigznes piekariņam. Diezgan grūti bija izvēlēties vienu no šīm,jo viņas visas bija daudz savādakas.</a:t>
            </a:r>
          </a:p>
        </p:txBody>
      </p:sp>
      <p:sp>
        <p:nvSpPr>
          <p:cNvPr id="13" name="TextBox 13"/>
          <p:cNvSpPr txBox="1"/>
          <p:nvPr/>
        </p:nvSpPr>
        <p:spPr>
          <a:xfrm>
            <a:off x="5268628" y="3096209"/>
            <a:ext cx="10584138" cy="1893045"/>
          </a:xfrm>
          <a:prstGeom prst="rect">
            <a:avLst/>
          </a:prstGeom>
        </p:spPr>
        <p:txBody>
          <a:bodyPr lIns="0" tIns="0" rIns="0" bIns="0" rtlCol="0" anchor="t">
            <a:spAutoFit/>
          </a:bodyPr>
          <a:lstStyle/>
          <a:p>
            <a:pPr algn="ctr">
              <a:lnSpc>
                <a:spcPts val="3808"/>
              </a:lnSpc>
            </a:pPr>
            <a:r>
              <a:rPr lang="en-US" sz="2720">
                <a:solidFill>
                  <a:srgbClr val="000000"/>
                </a:solidFill>
                <a:latin typeface="Open Sans Bold"/>
              </a:rPr>
              <a:t> Pirmās idejas manam piekariņam, bet izvēlējos zvaigzni ,jo  man tās ļoti patīk un ir viena no lietām, kas mani padara laimīgu.  'A' burts bija jau redzēts un kaķis būtu grūtāk izveidot ,tapēc izvēlējos zvaigzni.</a:t>
            </a:r>
          </a:p>
        </p:txBody>
      </p:sp>
      <p:sp>
        <p:nvSpPr>
          <p:cNvPr id="14" name="TextBox 14"/>
          <p:cNvSpPr txBox="1"/>
          <p:nvPr/>
        </p:nvSpPr>
        <p:spPr>
          <a:xfrm>
            <a:off x="4746549" y="7849692"/>
            <a:ext cx="11209402" cy="940812"/>
          </a:xfrm>
          <a:prstGeom prst="rect">
            <a:avLst/>
          </a:prstGeom>
        </p:spPr>
        <p:txBody>
          <a:bodyPr lIns="0" tIns="0" rIns="0" bIns="0" rtlCol="0" anchor="t">
            <a:spAutoFit/>
          </a:bodyPr>
          <a:lstStyle/>
          <a:p>
            <a:pPr algn="ctr">
              <a:lnSpc>
                <a:spcPts val="3794"/>
              </a:lnSpc>
            </a:pPr>
            <a:r>
              <a:rPr lang="en-US" sz="2710">
                <a:solidFill>
                  <a:srgbClr val="000000"/>
                </a:solidFill>
                <a:latin typeface="Open Sans Bold"/>
              </a:rPr>
              <a:t>Gala izvēlētā skice. Iepatikās šī dzeltenā zvaigzne ar rozā zvaigzni pa vidu, jo bija savādāka par pērējām un likās vissmukākā.</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2B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1028700" y="2423794"/>
            <a:ext cx="16230600" cy="19050"/>
          </a:xfrm>
          <a:prstGeom prst="line">
            <a:avLst/>
          </a:prstGeom>
          <a:ln w="114300" cap="flat">
            <a:solidFill>
              <a:srgbClr val="FFE2B6"/>
            </a:solidFill>
            <a:prstDash val="solid"/>
            <a:headEnd type="none" w="sm" len="sm"/>
            <a:tailEnd type="none" w="sm" len="sm"/>
          </a:ln>
        </p:spPr>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770413" y="323566"/>
            <a:ext cx="1483074" cy="1410268"/>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119176" y="655208"/>
            <a:ext cx="785548" cy="746985"/>
          </a:xfrm>
          <a:prstGeom prst="rect">
            <a:avLst/>
          </a:prstGeom>
        </p:spPr>
      </p:pic>
      <p:sp>
        <p:nvSpPr>
          <p:cNvPr id="8" name="AutoShape 8"/>
          <p:cNvSpPr/>
          <p:nvPr/>
        </p:nvSpPr>
        <p:spPr>
          <a:xfrm flipH="1" flipV="1">
            <a:off x="9024384" y="2499994"/>
            <a:ext cx="0" cy="7863206"/>
          </a:xfrm>
          <a:prstGeom prst="line">
            <a:avLst/>
          </a:prstGeom>
          <a:ln w="381000" cap="flat">
            <a:solidFill>
              <a:srgbClr val="FFE2B6"/>
            </a:solidFill>
            <a:prstDash val="solid"/>
            <a:headEnd type="none" w="sm" len="sm"/>
            <a:tailEnd type="none" w="sm" len="sm"/>
          </a:ln>
        </p:spPr>
      </p:sp>
      <p:pic>
        <p:nvPicPr>
          <p:cNvPr id="9" name="Picture 9"/>
          <p:cNvPicPr>
            <a:picLocks noChangeAspect="1"/>
          </p:cNvPicPr>
          <p:nvPr/>
        </p:nvPicPr>
        <p:blipFill>
          <a:blip r:embed="rId6"/>
          <a:srcRect/>
          <a:stretch>
            <a:fillRect/>
          </a:stretch>
        </p:blipFill>
        <p:spPr>
          <a:xfrm>
            <a:off x="12268200" y="5884523"/>
            <a:ext cx="4163342" cy="2341880"/>
          </a:xfrm>
          <a:prstGeom prst="rect">
            <a:avLst/>
          </a:prstGeom>
        </p:spPr>
      </p:pic>
      <p:sp>
        <p:nvSpPr>
          <p:cNvPr id="10" name="TextBox 10"/>
          <p:cNvSpPr txBox="1"/>
          <p:nvPr/>
        </p:nvSpPr>
        <p:spPr>
          <a:xfrm>
            <a:off x="1511950" y="933450"/>
            <a:ext cx="15024868" cy="1566544"/>
          </a:xfrm>
          <a:prstGeom prst="rect">
            <a:avLst/>
          </a:prstGeom>
        </p:spPr>
        <p:txBody>
          <a:bodyPr lIns="0" tIns="0" rIns="0" bIns="0" rtlCol="0" anchor="t">
            <a:spAutoFit/>
          </a:bodyPr>
          <a:lstStyle/>
          <a:p>
            <a:pPr algn="ctr">
              <a:lnSpc>
                <a:spcPts val="12880"/>
              </a:lnSpc>
            </a:pPr>
            <a:r>
              <a:rPr lang="en-US" sz="9200">
                <a:solidFill>
                  <a:srgbClr val="000000"/>
                </a:solidFill>
                <a:latin typeface="Open Sans Light Bold"/>
              </a:rPr>
              <a:t>Materiāli un darba rīki.</a:t>
            </a:r>
          </a:p>
        </p:txBody>
      </p:sp>
      <p:sp>
        <p:nvSpPr>
          <p:cNvPr id="11" name="TextBox 11"/>
          <p:cNvSpPr txBox="1"/>
          <p:nvPr/>
        </p:nvSpPr>
        <p:spPr>
          <a:xfrm>
            <a:off x="3123411" y="2658723"/>
            <a:ext cx="2870597"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Bold Italics"/>
              </a:rPr>
              <a:t>Materiāli</a:t>
            </a:r>
          </a:p>
        </p:txBody>
      </p:sp>
      <p:sp>
        <p:nvSpPr>
          <p:cNvPr id="12" name="TextBox 12"/>
          <p:cNvSpPr txBox="1"/>
          <p:nvPr/>
        </p:nvSpPr>
        <p:spPr>
          <a:xfrm>
            <a:off x="11112089" y="2658723"/>
            <a:ext cx="4157856"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Bold Italics"/>
              </a:rPr>
              <a:t>Darbarīki</a:t>
            </a:r>
          </a:p>
        </p:txBody>
      </p:sp>
      <p:sp>
        <p:nvSpPr>
          <p:cNvPr id="13" name="TextBox 13"/>
          <p:cNvSpPr txBox="1"/>
          <p:nvPr/>
        </p:nvSpPr>
        <p:spPr>
          <a:xfrm>
            <a:off x="1119176" y="3736318"/>
            <a:ext cx="3258616" cy="1780540"/>
          </a:xfrm>
          <a:prstGeom prst="rect">
            <a:avLst/>
          </a:prstGeom>
        </p:spPr>
        <p:txBody>
          <a:bodyPr lIns="0" tIns="0" rIns="0" bIns="0" rtlCol="0" anchor="t">
            <a:spAutoFit/>
          </a:bodyPr>
          <a:lstStyle/>
          <a:p>
            <a:pPr algn="ctr">
              <a:lnSpc>
                <a:spcPts val="4759"/>
              </a:lnSpc>
            </a:pPr>
            <a:r>
              <a:rPr lang="en-US" sz="3399">
                <a:solidFill>
                  <a:srgbClr val="000000"/>
                </a:solidFill>
                <a:latin typeface="Open Sans Extra Bold"/>
              </a:rPr>
              <a:t>Audums -dzeltenā un rozā krāsā</a:t>
            </a:r>
          </a:p>
        </p:txBody>
      </p:sp>
      <p:sp>
        <p:nvSpPr>
          <p:cNvPr id="14" name="TextBox 14"/>
          <p:cNvSpPr txBox="1"/>
          <p:nvPr/>
        </p:nvSpPr>
        <p:spPr>
          <a:xfrm>
            <a:off x="4377792" y="3736318"/>
            <a:ext cx="3827527" cy="1180465"/>
          </a:xfrm>
          <a:prstGeom prst="rect">
            <a:avLst/>
          </a:prstGeom>
        </p:spPr>
        <p:txBody>
          <a:bodyPr lIns="0" tIns="0" rIns="0" bIns="0" rtlCol="0" anchor="t">
            <a:spAutoFit/>
          </a:bodyPr>
          <a:lstStyle/>
          <a:p>
            <a:pPr algn="ctr">
              <a:lnSpc>
                <a:spcPts val="4759"/>
              </a:lnSpc>
            </a:pPr>
            <a:r>
              <a:rPr lang="en-US" sz="3399">
                <a:solidFill>
                  <a:srgbClr val="000000"/>
                </a:solidFill>
                <a:latin typeface="Open Sans Extra Bold"/>
              </a:rPr>
              <a:t>Burbuļplēve (kā pildījums)</a:t>
            </a:r>
          </a:p>
        </p:txBody>
      </p:sp>
      <p:sp>
        <p:nvSpPr>
          <p:cNvPr id="15" name="TextBox 15"/>
          <p:cNvSpPr txBox="1"/>
          <p:nvPr/>
        </p:nvSpPr>
        <p:spPr>
          <a:xfrm>
            <a:off x="1209648" y="5707358"/>
            <a:ext cx="3827527"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Extra Bold"/>
              </a:rPr>
              <a:t>Līmaudums</a:t>
            </a:r>
          </a:p>
        </p:txBody>
      </p:sp>
      <p:sp>
        <p:nvSpPr>
          <p:cNvPr id="16" name="TextBox 16"/>
          <p:cNvSpPr txBox="1"/>
          <p:nvPr/>
        </p:nvSpPr>
        <p:spPr>
          <a:xfrm>
            <a:off x="1585194" y="6478248"/>
            <a:ext cx="2326581"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Extra Bold"/>
              </a:rPr>
              <a:t>Piegriezne</a:t>
            </a:r>
          </a:p>
        </p:txBody>
      </p:sp>
      <p:sp>
        <p:nvSpPr>
          <p:cNvPr id="17" name="TextBox 17"/>
          <p:cNvSpPr txBox="1"/>
          <p:nvPr/>
        </p:nvSpPr>
        <p:spPr>
          <a:xfrm>
            <a:off x="5772239" y="6478248"/>
            <a:ext cx="2326581"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Extra Bold"/>
              </a:rPr>
              <a:t>Diegs</a:t>
            </a:r>
          </a:p>
        </p:txBody>
      </p:sp>
      <p:sp>
        <p:nvSpPr>
          <p:cNvPr id="18" name="TextBox 18"/>
          <p:cNvSpPr txBox="1"/>
          <p:nvPr/>
        </p:nvSpPr>
        <p:spPr>
          <a:xfrm>
            <a:off x="5219293" y="5450183"/>
            <a:ext cx="3432473"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Extra Bold"/>
              </a:rPr>
              <a:t>Gumijas lentīte</a:t>
            </a:r>
          </a:p>
        </p:txBody>
      </p:sp>
      <p:sp>
        <p:nvSpPr>
          <p:cNvPr id="19" name="TextBox 19"/>
          <p:cNvSpPr txBox="1"/>
          <p:nvPr/>
        </p:nvSpPr>
        <p:spPr>
          <a:xfrm>
            <a:off x="9740179" y="3779498"/>
            <a:ext cx="2288977"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Extra Bold"/>
              </a:rPr>
              <a:t>šujmašīna</a:t>
            </a:r>
          </a:p>
        </p:txBody>
      </p:sp>
      <p:sp>
        <p:nvSpPr>
          <p:cNvPr id="20" name="TextBox 20"/>
          <p:cNvSpPr txBox="1"/>
          <p:nvPr/>
        </p:nvSpPr>
        <p:spPr>
          <a:xfrm>
            <a:off x="9554523" y="4264638"/>
            <a:ext cx="2288977" cy="887095"/>
          </a:xfrm>
          <a:prstGeom prst="rect">
            <a:avLst/>
          </a:prstGeom>
        </p:spPr>
        <p:txBody>
          <a:bodyPr lIns="0" tIns="0" rIns="0" bIns="0" rtlCol="0" anchor="t">
            <a:spAutoFit/>
          </a:bodyPr>
          <a:lstStyle/>
          <a:p>
            <a:pPr algn="ctr">
              <a:lnSpc>
                <a:spcPts val="7279"/>
              </a:lnSpc>
            </a:pPr>
            <a:endParaRPr/>
          </a:p>
        </p:txBody>
      </p:sp>
      <p:sp>
        <p:nvSpPr>
          <p:cNvPr id="21" name="TextBox 21"/>
          <p:cNvSpPr txBox="1"/>
          <p:nvPr/>
        </p:nvSpPr>
        <p:spPr>
          <a:xfrm>
            <a:off x="13361022" y="3779498"/>
            <a:ext cx="2288977"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Extra Bold"/>
              </a:rPr>
              <a:t>Zīmulis</a:t>
            </a:r>
          </a:p>
        </p:txBody>
      </p:sp>
      <p:sp>
        <p:nvSpPr>
          <p:cNvPr id="22" name="TextBox 22"/>
          <p:cNvSpPr txBox="1"/>
          <p:nvPr/>
        </p:nvSpPr>
        <p:spPr>
          <a:xfrm>
            <a:off x="8833884" y="4460768"/>
            <a:ext cx="3539592" cy="609611"/>
          </a:xfrm>
          <a:prstGeom prst="rect">
            <a:avLst/>
          </a:prstGeom>
        </p:spPr>
        <p:txBody>
          <a:bodyPr lIns="0" tIns="0" rIns="0" bIns="0" rtlCol="0" anchor="t">
            <a:spAutoFit/>
          </a:bodyPr>
          <a:lstStyle/>
          <a:p>
            <a:pPr algn="ctr">
              <a:lnSpc>
                <a:spcPts val="5030"/>
              </a:lnSpc>
            </a:pPr>
            <a:r>
              <a:rPr lang="en-US" sz="3593">
                <a:solidFill>
                  <a:srgbClr val="000000"/>
                </a:solidFill>
                <a:latin typeface="Open Sans Extra Bold"/>
              </a:rPr>
              <a:t>šķēres</a:t>
            </a:r>
          </a:p>
        </p:txBody>
      </p:sp>
      <p:sp>
        <p:nvSpPr>
          <p:cNvPr id="23" name="TextBox 23"/>
          <p:cNvSpPr txBox="1"/>
          <p:nvPr/>
        </p:nvSpPr>
        <p:spPr>
          <a:xfrm>
            <a:off x="12716375" y="4460768"/>
            <a:ext cx="3578270" cy="615544"/>
          </a:xfrm>
          <a:prstGeom prst="rect">
            <a:avLst/>
          </a:prstGeom>
        </p:spPr>
        <p:txBody>
          <a:bodyPr lIns="0" tIns="0" rIns="0" bIns="0" rtlCol="0" anchor="t">
            <a:spAutoFit/>
          </a:bodyPr>
          <a:lstStyle/>
          <a:p>
            <a:pPr algn="ctr">
              <a:lnSpc>
                <a:spcPts val="5085"/>
              </a:lnSpc>
            </a:pPr>
            <a:r>
              <a:rPr lang="en-US" sz="3632">
                <a:solidFill>
                  <a:srgbClr val="000000"/>
                </a:solidFill>
                <a:latin typeface="Open Sans Extra Bold"/>
              </a:rPr>
              <a:t>adata</a:t>
            </a:r>
          </a:p>
        </p:txBody>
      </p:sp>
      <p:sp>
        <p:nvSpPr>
          <p:cNvPr id="24" name="TextBox 24"/>
          <p:cNvSpPr txBox="1"/>
          <p:nvPr/>
        </p:nvSpPr>
        <p:spPr>
          <a:xfrm>
            <a:off x="9395859" y="5227933"/>
            <a:ext cx="2977617"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Extra Bold"/>
              </a:rPr>
              <a:t>kniepadata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2B6"/>
        </a:solidFill>
        <a:effectLst/>
      </p:bgPr>
    </p:bg>
    <p:spTree>
      <p:nvGrpSpPr>
        <p:cNvPr id="1" name=""/>
        <p:cNvGrpSpPr/>
        <p:nvPr/>
      </p:nvGrpSpPr>
      <p:grpSpPr>
        <a:xfrm>
          <a:off x="0" y="0"/>
          <a:ext cx="0" cy="0"/>
          <a:chOff x="0" y="0"/>
          <a:chExt cx="0" cy="0"/>
        </a:xfrm>
      </p:grpSpPr>
      <p:grpSp>
        <p:nvGrpSpPr>
          <p:cNvPr id="2" name="Group 2"/>
          <p:cNvGrpSpPr/>
          <p:nvPr/>
        </p:nvGrpSpPr>
        <p:grpSpPr>
          <a:xfrm>
            <a:off x="1028767"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00" y="1164480"/>
            <a:ext cx="16230667" cy="2049053"/>
          </a:xfrm>
          <a:prstGeom prst="rect">
            <a:avLst/>
          </a:prstGeom>
        </p:spPr>
        <p:txBody>
          <a:bodyPr lIns="0" tIns="0" rIns="0" bIns="0" rtlCol="0" anchor="t">
            <a:spAutoFit/>
          </a:bodyPr>
          <a:lstStyle/>
          <a:p>
            <a:pPr algn="ctr">
              <a:lnSpc>
                <a:spcPts val="8240"/>
              </a:lnSpc>
            </a:pPr>
            <a:r>
              <a:rPr lang="en-US" sz="5886">
                <a:solidFill>
                  <a:srgbClr val="000000"/>
                </a:solidFill>
                <a:latin typeface="Open Sans Light Bold"/>
              </a:rPr>
              <a:t>Darba process/Mani uzskatījumi par veidošanu</a:t>
            </a:r>
          </a:p>
        </p:txBody>
      </p:sp>
      <p:sp>
        <p:nvSpPr>
          <p:cNvPr id="6" name="AutoShape 6"/>
          <p:cNvSpPr/>
          <p:nvPr/>
        </p:nvSpPr>
        <p:spPr>
          <a:xfrm flipV="1">
            <a:off x="1028700" y="3270683"/>
            <a:ext cx="16230600" cy="19050"/>
          </a:xfrm>
          <a:prstGeom prst="line">
            <a:avLst/>
          </a:prstGeom>
          <a:ln w="114300" cap="flat">
            <a:solidFill>
              <a:srgbClr val="FFE2B6"/>
            </a:solidFill>
            <a:prstDash val="solid"/>
            <a:headEnd type="none" w="sm" len="sm"/>
            <a:tailEnd type="none" w="sm" len="sm"/>
          </a:ln>
        </p:spPr>
      </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786894" y="573646"/>
            <a:ext cx="1483074" cy="1410268"/>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157148" y="925724"/>
            <a:ext cx="742565" cy="706112"/>
          </a:xfrm>
          <a:prstGeom prst="rect">
            <a:avLst/>
          </a:prstGeom>
        </p:spPr>
      </p:pic>
      <p:pic>
        <p:nvPicPr>
          <p:cNvPr id="9" name="Picture 9"/>
          <p:cNvPicPr>
            <a:picLocks noChangeAspect="1"/>
          </p:cNvPicPr>
          <p:nvPr/>
        </p:nvPicPr>
        <p:blipFill>
          <a:blip r:embed="rId6"/>
          <a:srcRect l="21456" t="38343" b="30941"/>
          <a:stretch>
            <a:fillRect/>
          </a:stretch>
        </p:blipFill>
        <p:spPr>
          <a:xfrm>
            <a:off x="14907435" y="3638539"/>
            <a:ext cx="2254563" cy="1567413"/>
          </a:xfrm>
          <a:prstGeom prst="rect">
            <a:avLst/>
          </a:prstGeom>
        </p:spPr>
      </p:pic>
      <p:pic>
        <p:nvPicPr>
          <p:cNvPr id="10" name="Picture 10"/>
          <p:cNvPicPr>
            <a:picLocks noChangeAspect="1"/>
          </p:cNvPicPr>
          <p:nvPr/>
        </p:nvPicPr>
        <p:blipFill>
          <a:blip r:embed="rId7"/>
          <a:srcRect l="22105" t="32950" r="28504" b="5170"/>
          <a:stretch>
            <a:fillRect/>
          </a:stretch>
        </p:blipFill>
        <p:spPr>
          <a:xfrm>
            <a:off x="12270103" y="3570893"/>
            <a:ext cx="2320146" cy="1635059"/>
          </a:xfrm>
          <a:prstGeom prst="rect">
            <a:avLst/>
          </a:prstGeom>
        </p:spPr>
      </p:pic>
      <p:pic>
        <p:nvPicPr>
          <p:cNvPr id="11" name="Picture 11"/>
          <p:cNvPicPr>
            <a:picLocks noChangeAspect="1"/>
          </p:cNvPicPr>
          <p:nvPr/>
        </p:nvPicPr>
        <p:blipFill>
          <a:blip r:embed="rId8"/>
          <a:srcRect t="23855" b="35643"/>
          <a:stretch>
            <a:fillRect/>
          </a:stretch>
        </p:blipFill>
        <p:spPr>
          <a:xfrm>
            <a:off x="15000616" y="5416473"/>
            <a:ext cx="2087418" cy="1502973"/>
          </a:xfrm>
          <a:prstGeom prst="rect">
            <a:avLst/>
          </a:prstGeom>
        </p:spPr>
      </p:pic>
      <p:pic>
        <p:nvPicPr>
          <p:cNvPr id="12" name="Picture 12"/>
          <p:cNvPicPr>
            <a:picLocks noChangeAspect="1"/>
          </p:cNvPicPr>
          <p:nvPr/>
        </p:nvPicPr>
        <p:blipFill>
          <a:blip r:embed="rId9"/>
          <a:srcRect t="16535" b="33021"/>
          <a:stretch>
            <a:fillRect/>
          </a:stretch>
        </p:blipFill>
        <p:spPr>
          <a:xfrm>
            <a:off x="12270103" y="5393613"/>
            <a:ext cx="2149010" cy="1927149"/>
          </a:xfrm>
          <a:prstGeom prst="rect">
            <a:avLst/>
          </a:prstGeom>
        </p:spPr>
      </p:pic>
      <p:pic>
        <p:nvPicPr>
          <p:cNvPr id="13" name="Picture 13"/>
          <p:cNvPicPr>
            <a:picLocks noChangeAspect="1"/>
          </p:cNvPicPr>
          <p:nvPr/>
        </p:nvPicPr>
        <p:blipFill>
          <a:blip r:embed="rId10"/>
          <a:srcRect l="24494" r="13582"/>
          <a:stretch>
            <a:fillRect/>
          </a:stretch>
        </p:blipFill>
        <p:spPr>
          <a:xfrm>
            <a:off x="15000615" y="7238307"/>
            <a:ext cx="1991985" cy="1809471"/>
          </a:xfrm>
          <a:prstGeom prst="rect">
            <a:avLst/>
          </a:prstGeom>
        </p:spPr>
      </p:pic>
      <p:sp>
        <p:nvSpPr>
          <p:cNvPr id="14" name="TextBox 14"/>
          <p:cNvSpPr txBox="1"/>
          <p:nvPr/>
        </p:nvSpPr>
        <p:spPr>
          <a:xfrm>
            <a:off x="1157148" y="3393582"/>
            <a:ext cx="5714776" cy="5864718"/>
          </a:xfrm>
          <a:prstGeom prst="rect">
            <a:avLst/>
          </a:prstGeom>
        </p:spPr>
        <p:txBody>
          <a:bodyPr lIns="0" tIns="0" rIns="0" bIns="0" rtlCol="0" anchor="t">
            <a:spAutoFit/>
          </a:bodyPr>
          <a:lstStyle/>
          <a:p>
            <a:pPr algn="ctr">
              <a:lnSpc>
                <a:spcPts val="3865"/>
              </a:lnSpc>
            </a:pPr>
            <a:r>
              <a:rPr lang="en-US" sz="2761">
                <a:solidFill>
                  <a:srgbClr val="000000"/>
                </a:solidFill>
                <a:latin typeface="Open Sans Bold"/>
              </a:rPr>
              <a:t>  Es izveidoju vairākas skcies savam peikariņam.</a:t>
            </a:r>
          </a:p>
          <a:p>
            <a:pPr algn="ctr">
              <a:lnSpc>
                <a:spcPts val="3865"/>
              </a:lnSpc>
            </a:pPr>
            <a:r>
              <a:rPr lang="en-US" sz="2761">
                <a:solidFill>
                  <a:srgbClr val="000000"/>
                </a:solidFill>
                <a:latin typeface="Open Sans Bold"/>
              </a:rPr>
              <a:t>Sagatavoju visus vajadzīgos materiālus un darbarīkus. Uzzīmēju skici uz lapas, ko izmantotu kā šablonu un to izgriežu. Uzlieku uz auduma šablonu un tad izgriežu nepieciešamās detaļas. Sāku šūt kopā detaļas ,sākumā ar roku un tad ar šujmašīnu.</a:t>
            </a:r>
          </a:p>
          <a:p>
            <a:pPr algn="ctr">
              <a:lnSpc>
                <a:spcPts val="3865"/>
              </a:lnSpc>
            </a:pPr>
            <a:endParaRPr lang="en-US" sz="2761">
              <a:solidFill>
                <a:srgbClr val="000000"/>
              </a:solidFill>
              <a:latin typeface="Open Sans Bold"/>
            </a:endParaRPr>
          </a:p>
        </p:txBody>
      </p:sp>
      <p:sp>
        <p:nvSpPr>
          <p:cNvPr id="15" name="TextBox 15"/>
          <p:cNvSpPr txBox="1"/>
          <p:nvPr/>
        </p:nvSpPr>
        <p:spPr>
          <a:xfrm>
            <a:off x="7267211" y="3374532"/>
            <a:ext cx="4909712" cy="6331241"/>
          </a:xfrm>
          <a:prstGeom prst="rect">
            <a:avLst/>
          </a:prstGeom>
        </p:spPr>
        <p:txBody>
          <a:bodyPr lIns="0" tIns="0" rIns="0" bIns="0" rtlCol="0" anchor="t">
            <a:spAutoFit/>
          </a:bodyPr>
          <a:lstStyle/>
          <a:p>
            <a:pPr algn="ctr">
              <a:lnSpc>
                <a:spcPts val="4615"/>
              </a:lnSpc>
            </a:pPr>
            <a:r>
              <a:rPr lang="en-US" sz="3297">
                <a:solidFill>
                  <a:srgbClr val="000000"/>
                </a:solidFill>
                <a:latin typeface="Open Sans Bold Italics"/>
              </a:rPr>
              <a:t>Abus piekariņus bija diezgan grūti šūt ,jo tās bija mazas detaļas. Ātrāk gāja šūt ar šujmašīnu, bet vieglāk izlabot kļūdas bija ar roku . Man labāk patika šūt ar šujmašīnu, jo process gāja ātrāk un arī smukāk iznāca.</a:t>
            </a:r>
          </a:p>
          <a:p>
            <a:pPr algn="ctr">
              <a:lnSpc>
                <a:spcPts val="4615"/>
              </a:lnSpc>
            </a:pPr>
            <a:endParaRPr lang="en-US" sz="3297">
              <a:solidFill>
                <a:srgbClr val="000000"/>
              </a:solidFill>
              <a:latin typeface="Open Sans Bold Italics"/>
            </a:endParaRPr>
          </a:p>
        </p:txBody>
      </p:sp>
      <p:pic>
        <p:nvPicPr>
          <p:cNvPr id="16" name="Picture 16"/>
          <p:cNvPicPr>
            <a:picLocks noChangeAspect="1"/>
          </p:cNvPicPr>
          <p:nvPr/>
        </p:nvPicPr>
        <p:blipFill>
          <a:blip r:embed="rId11"/>
          <a:srcRect l="17693" t="15275" r="16790" b="13812"/>
          <a:stretch>
            <a:fillRect/>
          </a:stretch>
        </p:blipFill>
        <p:spPr>
          <a:xfrm rot="5400000">
            <a:off x="12773104" y="7105581"/>
            <a:ext cx="1323157" cy="2545999"/>
          </a:xfrm>
          <a:prstGeom prst="rect">
            <a:avLst/>
          </a:prstGeom>
        </p:spPr>
      </p:pic>
      <p:sp>
        <p:nvSpPr>
          <p:cNvPr id="17" name="AutoShape 17"/>
          <p:cNvSpPr/>
          <p:nvPr/>
        </p:nvSpPr>
        <p:spPr>
          <a:xfrm>
            <a:off x="6967174" y="3213533"/>
            <a:ext cx="0" cy="6492240"/>
          </a:xfrm>
          <a:prstGeom prst="line">
            <a:avLst/>
          </a:prstGeom>
          <a:ln w="190500" cap="flat">
            <a:solidFill>
              <a:srgbClr val="FFE2B6"/>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2B6"/>
        </a:solidFill>
        <a:effectLst/>
      </p:bgPr>
    </p:bg>
    <p:spTree>
      <p:nvGrpSpPr>
        <p:cNvPr id="1" name=""/>
        <p:cNvGrpSpPr/>
        <p:nvPr/>
      </p:nvGrpSpPr>
      <p:grpSpPr>
        <a:xfrm>
          <a:off x="0" y="0"/>
          <a:ext cx="0" cy="0"/>
          <a:chOff x="0" y="0"/>
          <a:chExt cx="0" cy="0"/>
        </a:xfrm>
      </p:grpSpPr>
      <p:grpSp>
        <p:nvGrpSpPr>
          <p:cNvPr id="2" name="Group 2"/>
          <p:cNvGrpSpPr/>
          <p:nvPr/>
        </p:nvGrpSpPr>
        <p:grpSpPr>
          <a:xfrm>
            <a:off x="1028633" y="995362"/>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1028633" y="2480944"/>
            <a:ext cx="16230600" cy="19050"/>
          </a:xfrm>
          <a:prstGeom prst="line">
            <a:avLst/>
          </a:prstGeom>
          <a:ln w="114300" cap="flat">
            <a:solidFill>
              <a:srgbClr val="FFE2B6"/>
            </a:solidFill>
            <a:prstDash val="solid"/>
            <a:headEnd type="none" w="sm" len="sm"/>
            <a:tailEnd type="none" w="sm" len="sm"/>
          </a:ln>
        </p:spPr>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287029" y="323566"/>
            <a:ext cx="1483074" cy="1410268"/>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657797" y="676133"/>
            <a:ext cx="741537" cy="705134"/>
          </a:xfrm>
          <a:prstGeom prst="rect">
            <a:avLst/>
          </a:prstGeom>
        </p:spPr>
      </p:pic>
      <p:pic>
        <p:nvPicPr>
          <p:cNvPr id="8" name="Picture 8"/>
          <p:cNvPicPr>
            <a:picLocks noChangeAspect="1"/>
          </p:cNvPicPr>
          <p:nvPr/>
        </p:nvPicPr>
        <p:blipFill>
          <a:blip r:embed="rId6"/>
          <a:srcRect t="15275" b="13797"/>
          <a:stretch>
            <a:fillRect/>
          </a:stretch>
        </p:blipFill>
        <p:spPr>
          <a:xfrm rot="5400000">
            <a:off x="2209062" y="1980247"/>
            <a:ext cx="6044536" cy="7621730"/>
          </a:xfrm>
          <a:prstGeom prst="rect">
            <a:avLst/>
          </a:prstGeom>
        </p:spPr>
      </p:pic>
      <p:sp>
        <p:nvSpPr>
          <p:cNvPr id="9" name="TextBox 9"/>
          <p:cNvSpPr txBox="1"/>
          <p:nvPr/>
        </p:nvSpPr>
        <p:spPr>
          <a:xfrm>
            <a:off x="1420465" y="857250"/>
            <a:ext cx="15838768" cy="1654299"/>
          </a:xfrm>
          <a:prstGeom prst="rect">
            <a:avLst/>
          </a:prstGeom>
        </p:spPr>
        <p:txBody>
          <a:bodyPr wrap="square" lIns="0" tIns="0" rIns="0" bIns="0" rtlCol="0" anchor="t">
            <a:spAutoFit/>
          </a:bodyPr>
          <a:lstStyle/>
          <a:p>
            <a:pPr algn="ctr">
              <a:lnSpc>
                <a:spcPts val="12880"/>
              </a:lnSpc>
            </a:pPr>
            <a:r>
              <a:rPr lang="en-US" sz="9200" dirty="0" err="1">
                <a:solidFill>
                  <a:srgbClr val="000000"/>
                </a:solidFill>
                <a:latin typeface="Open Sans Light Bold"/>
              </a:rPr>
              <a:t>Foto</a:t>
            </a:r>
            <a:r>
              <a:rPr lang="en-US" sz="9200" dirty="0">
                <a:solidFill>
                  <a:srgbClr val="000000"/>
                </a:solidFill>
                <a:latin typeface="Open Sans Light Bold"/>
              </a:rPr>
              <a:t> </a:t>
            </a:r>
            <a:r>
              <a:rPr lang="en-US" sz="9200" dirty="0" err="1">
                <a:solidFill>
                  <a:srgbClr val="000000"/>
                </a:solidFill>
                <a:latin typeface="Open Sans Light Bold"/>
              </a:rPr>
              <a:t>ar</a:t>
            </a:r>
            <a:r>
              <a:rPr lang="en-US" sz="9200" dirty="0">
                <a:solidFill>
                  <a:srgbClr val="000000"/>
                </a:solidFill>
                <a:latin typeface="Open Sans Light Bold"/>
              </a:rPr>
              <a:t> </a:t>
            </a:r>
            <a:r>
              <a:rPr lang="en-US" sz="9200" dirty="0" err="1">
                <a:solidFill>
                  <a:srgbClr val="000000"/>
                </a:solidFill>
                <a:latin typeface="Open Sans Light Bold"/>
              </a:rPr>
              <a:t>abiem</a:t>
            </a:r>
            <a:r>
              <a:rPr lang="en-US" sz="9200" dirty="0">
                <a:solidFill>
                  <a:srgbClr val="000000"/>
                </a:solidFill>
                <a:latin typeface="Open Sans Light Bold"/>
              </a:rPr>
              <a:t> </a:t>
            </a:r>
            <a:r>
              <a:rPr lang="en-US" sz="9200" dirty="0" err="1">
                <a:solidFill>
                  <a:srgbClr val="000000"/>
                </a:solidFill>
                <a:latin typeface="Open Sans Light Bold"/>
              </a:rPr>
              <a:t>piekariņiem</a:t>
            </a:r>
            <a:endParaRPr lang="en-US" sz="9200" dirty="0">
              <a:solidFill>
                <a:srgbClr val="000000"/>
              </a:solidFill>
              <a:latin typeface="Open Sans Light Bold"/>
            </a:endParaRPr>
          </a:p>
        </p:txBody>
      </p:sp>
      <p:sp>
        <p:nvSpPr>
          <p:cNvPr id="10" name="TextBox 10"/>
          <p:cNvSpPr txBox="1"/>
          <p:nvPr/>
        </p:nvSpPr>
        <p:spPr>
          <a:xfrm>
            <a:off x="9355089" y="3985576"/>
            <a:ext cx="7454853" cy="2980709"/>
          </a:xfrm>
          <a:prstGeom prst="rect">
            <a:avLst/>
          </a:prstGeom>
        </p:spPr>
        <p:txBody>
          <a:bodyPr lIns="0" tIns="0" rIns="0" bIns="0" rtlCol="0" anchor="t">
            <a:spAutoFit/>
          </a:bodyPr>
          <a:lstStyle/>
          <a:p>
            <a:pPr algn="ctr">
              <a:lnSpc>
                <a:spcPts val="4727"/>
              </a:lnSpc>
            </a:pPr>
            <a:r>
              <a:rPr lang="en-US" sz="3376" dirty="0" err="1">
                <a:solidFill>
                  <a:srgbClr val="000000"/>
                </a:solidFill>
                <a:latin typeface="Open Sans Bold"/>
              </a:rPr>
              <a:t>Es</a:t>
            </a:r>
            <a:r>
              <a:rPr lang="en-US" sz="3376" dirty="0">
                <a:solidFill>
                  <a:srgbClr val="000000"/>
                </a:solidFill>
                <a:latin typeface="Open Sans Bold"/>
              </a:rPr>
              <a:t> </a:t>
            </a:r>
            <a:r>
              <a:rPr lang="en-US" sz="3376" dirty="0" err="1">
                <a:solidFill>
                  <a:srgbClr val="000000"/>
                </a:solidFill>
                <a:latin typeface="Open Sans Bold"/>
              </a:rPr>
              <a:t>ieteiktu</a:t>
            </a:r>
            <a:r>
              <a:rPr lang="en-US" sz="3376" dirty="0">
                <a:solidFill>
                  <a:srgbClr val="000000"/>
                </a:solidFill>
                <a:latin typeface="Open Sans Bold"/>
              </a:rPr>
              <a:t> </a:t>
            </a:r>
            <a:r>
              <a:rPr lang="en-US" sz="3376" dirty="0" err="1">
                <a:solidFill>
                  <a:srgbClr val="000000"/>
                </a:solidFill>
                <a:latin typeface="Open Sans Bold"/>
              </a:rPr>
              <a:t>izvēlēties</a:t>
            </a:r>
            <a:r>
              <a:rPr lang="en-US" sz="3376" dirty="0">
                <a:solidFill>
                  <a:srgbClr val="000000"/>
                </a:solidFill>
                <a:latin typeface="Open Sans Bold"/>
              </a:rPr>
              <a:t> </a:t>
            </a:r>
            <a:r>
              <a:rPr lang="en-US" sz="3376" dirty="0" err="1">
                <a:solidFill>
                  <a:srgbClr val="000000"/>
                </a:solidFill>
                <a:latin typeface="Open Sans Bold"/>
              </a:rPr>
              <a:t>savu</a:t>
            </a:r>
            <a:r>
              <a:rPr lang="en-US" sz="3376" dirty="0">
                <a:solidFill>
                  <a:srgbClr val="000000"/>
                </a:solidFill>
                <a:latin typeface="Open Sans Bold"/>
              </a:rPr>
              <a:t> </a:t>
            </a:r>
            <a:r>
              <a:rPr lang="en-US" sz="3376" dirty="0" err="1">
                <a:solidFill>
                  <a:srgbClr val="000000"/>
                </a:solidFill>
                <a:latin typeface="Open Sans Bold"/>
              </a:rPr>
              <a:t>produktu</a:t>
            </a:r>
            <a:r>
              <a:rPr lang="en-US" sz="3376" dirty="0">
                <a:solidFill>
                  <a:srgbClr val="000000"/>
                </a:solidFill>
                <a:latin typeface="Open Sans Bold"/>
              </a:rPr>
              <a:t>, jo </a:t>
            </a:r>
            <a:r>
              <a:rPr lang="en-US" sz="3376" dirty="0" err="1">
                <a:solidFill>
                  <a:srgbClr val="000000"/>
                </a:solidFill>
                <a:latin typeface="Open Sans Bold"/>
              </a:rPr>
              <a:t>tas</a:t>
            </a:r>
            <a:r>
              <a:rPr lang="en-US" sz="3376" dirty="0">
                <a:solidFill>
                  <a:srgbClr val="000000"/>
                </a:solidFill>
                <a:latin typeface="Open Sans Bold"/>
              </a:rPr>
              <a:t> </a:t>
            </a:r>
            <a:r>
              <a:rPr lang="en-US" sz="3376" dirty="0" err="1">
                <a:solidFill>
                  <a:srgbClr val="000000"/>
                </a:solidFill>
                <a:latin typeface="Open Sans Bold"/>
              </a:rPr>
              <a:t>ir</a:t>
            </a:r>
            <a:r>
              <a:rPr lang="en-US" sz="3376" dirty="0">
                <a:solidFill>
                  <a:srgbClr val="000000"/>
                </a:solidFill>
                <a:latin typeface="Open Sans Bold"/>
              </a:rPr>
              <a:t> </a:t>
            </a:r>
            <a:r>
              <a:rPr lang="en-US" sz="3376" dirty="0" err="1">
                <a:solidFill>
                  <a:srgbClr val="000000"/>
                </a:solidFill>
                <a:latin typeface="Open Sans Bold"/>
              </a:rPr>
              <a:t>košs</a:t>
            </a:r>
            <a:r>
              <a:rPr lang="en-US" sz="3376" dirty="0">
                <a:solidFill>
                  <a:srgbClr val="000000"/>
                </a:solidFill>
                <a:latin typeface="Open Sans Bold"/>
              </a:rPr>
              <a:t> un </a:t>
            </a:r>
            <a:r>
              <a:rPr lang="en-US" sz="3376" dirty="0" err="1">
                <a:solidFill>
                  <a:srgbClr val="000000"/>
                </a:solidFill>
                <a:latin typeface="Open Sans Bold"/>
              </a:rPr>
              <a:t>kādai</a:t>
            </a:r>
            <a:r>
              <a:rPr lang="en-US" sz="3376" dirty="0">
                <a:solidFill>
                  <a:srgbClr val="000000"/>
                </a:solidFill>
                <a:latin typeface="Open Sans Bold"/>
              </a:rPr>
              <a:t> </a:t>
            </a:r>
            <a:r>
              <a:rPr lang="en-US" sz="3376" dirty="0" err="1">
                <a:solidFill>
                  <a:srgbClr val="000000"/>
                </a:solidFill>
                <a:latin typeface="Open Sans Bold"/>
              </a:rPr>
              <a:t>somai</a:t>
            </a:r>
            <a:r>
              <a:rPr lang="en-US" sz="3376" dirty="0">
                <a:solidFill>
                  <a:srgbClr val="000000"/>
                </a:solidFill>
                <a:latin typeface="Open Sans Bold"/>
              </a:rPr>
              <a:t> </a:t>
            </a:r>
            <a:r>
              <a:rPr lang="en-US" sz="3376" dirty="0" err="1">
                <a:solidFill>
                  <a:srgbClr val="000000"/>
                </a:solidFill>
                <a:latin typeface="Open Sans Bold"/>
              </a:rPr>
              <a:t>pieliks</a:t>
            </a:r>
            <a:r>
              <a:rPr lang="en-US" sz="3376" dirty="0">
                <a:solidFill>
                  <a:srgbClr val="000000"/>
                </a:solidFill>
                <a:latin typeface="Open Sans Bold"/>
              </a:rPr>
              <a:t> </a:t>
            </a:r>
            <a:r>
              <a:rPr lang="en-US" sz="3376" dirty="0" err="1">
                <a:solidFill>
                  <a:srgbClr val="000000"/>
                </a:solidFill>
                <a:latin typeface="Open Sans Bold"/>
              </a:rPr>
              <a:t>odziņu</a:t>
            </a:r>
            <a:r>
              <a:rPr lang="en-US" sz="3376" dirty="0">
                <a:solidFill>
                  <a:srgbClr val="000000"/>
                </a:solidFill>
                <a:latin typeface="Open Sans Bold"/>
              </a:rPr>
              <a:t>, </a:t>
            </a:r>
            <a:r>
              <a:rPr lang="en-US" sz="3376" dirty="0" err="1">
                <a:solidFill>
                  <a:srgbClr val="000000"/>
                </a:solidFill>
                <a:latin typeface="Open Sans Bold"/>
              </a:rPr>
              <a:t>vai</a:t>
            </a:r>
            <a:r>
              <a:rPr lang="en-US" sz="3376" dirty="0">
                <a:solidFill>
                  <a:srgbClr val="000000"/>
                </a:solidFill>
                <a:latin typeface="Open Sans Bold"/>
              </a:rPr>
              <a:t> </a:t>
            </a:r>
            <a:r>
              <a:rPr lang="en-US" sz="3376" dirty="0" err="1">
                <a:solidFill>
                  <a:srgbClr val="000000"/>
                </a:solidFill>
                <a:latin typeface="Open Sans Bold"/>
              </a:rPr>
              <a:t>arī</a:t>
            </a:r>
            <a:r>
              <a:rPr lang="en-US" sz="3376" dirty="0">
                <a:solidFill>
                  <a:srgbClr val="000000"/>
                </a:solidFill>
                <a:latin typeface="Open Sans Bold"/>
              </a:rPr>
              <a:t> </a:t>
            </a:r>
            <a:r>
              <a:rPr lang="en-US" sz="3376" dirty="0" err="1">
                <a:solidFill>
                  <a:srgbClr val="000000"/>
                </a:solidFill>
                <a:latin typeface="Open Sans Bold"/>
              </a:rPr>
              <a:t>var</a:t>
            </a:r>
            <a:r>
              <a:rPr lang="en-US" sz="3376" dirty="0">
                <a:solidFill>
                  <a:srgbClr val="000000"/>
                </a:solidFill>
                <a:latin typeface="Open Sans Bold"/>
              </a:rPr>
              <a:t> </a:t>
            </a:r>
            <a:r>
              <a:rPr lang="en-US" sz="3376" dirty="0" err="1">
                <a:solidFill>
                  <a:srgbClr val="000000"/>
                </a:solidFill>
                <a:latin typeface="Open Sans Bold"/>
              </a:rPr>
              <a:t>izmantot</a:t>
            </a:r>
            <a:r>
              <a:rPr lang="en-US" sz="3376" dirty="0">
                <a:solidFill>
                  <a:srgbClr val="000000"/>
                </a:solidFill>
                <a:latin typeface="Open Sans Bold"/>
              </a:rPr>
              <a:t> </a:t>
            </a:r>
            <a:r>
              <a:rPr lang="en-US" sz="3376" dirty="0" err="1">
                <a:solidFill>
                  <a:srgbClr val="000000"/>
                </a:solidFill>
                <a:latin typeface="Open Sans Bold"/>
              </a:rPr>
              <a:t>kā</a:t>
            </a:r>
            <a:r>
              <a:rPr lang="en-US" sz="3376" dirty="0">
                <a:solidFill>
                  <a:srgbClr val="000000"/>
                </a:solidFill>
                <a:latin typeface="Open Sans Bold"/>
              </a:rPr>
              <a:t> </a:t>
            </a:r>
            <a:r>
              <a:rPr lang="en-US" sz="3376" dirty="0" err="1">
                <a:solidFill>
                  <a:srgbClr val="000000"/>
                </a:solidFill>
                <a:latin typeface="Open Sans Bold"/>
              </a:rPr>
              <a:t>stresa</a:t>
            </a:r>
            <a:r>
              <a:rPr lang="en-US" sz="3376" dirty="0">
                <a:solidFill>
                  <a:srgbClr val="000000"/>
                </a:solidFill>
                <a:latin typeface="Open Sans Bold"/>
              </a:rPr>
              <a:t> </a:t>
            </a:r>
            <a:r>
              <a:rPr lang="en-US" sz="3376" dirty="0" err="1">
                <a:solidFill>
                  <a:srgbClr val="000000"/>
                </a:solidFill>
                <a:latin typeface="Open Sans Bold"/>
              </a:rPr>
              <a:t>mantiņu</a:t>
            </a:r>
            <a:r>
              <a:rPr lang="en-US" sz="3376" dirty="0">
                <a:solidFill>
                  <a:srgbClr val="000000"/>
                </a:solidFill>
                <a:latin typeface="Open Sans Bold"/>
              </a:rPr>
              <a:t>, jo </a:t>
            </a:r>
            <a:r>
              <a:rPr lang="en-US" sz="3376" dirty="0" err="1">
                <a:solidFill>
                  <a:srgbClr val="000000"/>
                </a:solidFill>
                <a:latin typeface="Open Sans Bold"/>
              </a:rPr>
              <a:t>viņu</a:t>
            </a:r>
            <a:r>
              <a:rPr lang="en-US" sz="3376" dirty="0">
                <a:solidFill>
                  <a:srgbClr val="000000"/>
                </a:solidFill>
                <a:latin typeface="Open Sans Bold"/>
              </a:rPr>
              <a:t> </a:t>
            </a:r>
            <a:r>
              <a:rPr lang="en-US" sz="3376" dirty="0" err="1">
                <a:solidFill>
                  <a:srgbClr val="000000"/>
                </a:solidFill>
                <a:latin typeface="Open Sans Bold"/>
              </a:rPr>
              <a:t>var</a:t>
            </a:r>
            <a:r>
              <a:rPr lang="en-US" sz="3376" dirty="0">
                <a:solidFill>
                  <a:srgbClr val="000000"/>
                </a:solidFill>
                <a:latin typeface="Open Sans Bold"/>
              </a:rPr>
              <a:t> </a:t>
            </a:r>
            <a:r>
              <a:rPr lang="en-US" sz="3376" dirty="0" err="1">
                <a:solidFill>
                  <a:srgbClr val="000000"/>
                </a:solidFill>
                <a:latin typeface="Open Sans Bold"/>
              </a:rPr>
              <a:t>pačubinat</a:t>
            </a:r>
            <a:r>
              <a:rPr lang="en-US" sz="3376" dirty="0">
                <a:solidFill>
                  <a:srgbClr val="000000"/>
                </a:solidFill>
                <a:latin typeface="Open Sans Bold"/>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2B6"/>
        </a:solidFill>
        <a:effectLst/>
      </p:bgPr>
    </p:bg>
    <p:spTree>
      <p:nvGrpSpPr>
        <p:cNvPr id="1" name=""/>
        <p:cNvGrpSpPr/>
        <p:nvPr/>
      </p:nvGrpSpPr>
      <p:grpSpPr>
        <a:xfrm>
          <a:off x="0" y="0"/>
          <a:ext cx="0" cy="0"/>
          <a:chOff x="0" y="0"/>
          <a:chExt cx="0" cy="0"/>
        </a:xfrm>
      </p:grpSpPr>
      <p:grpSp>
        <p:nvGrpSpPr>
          <p:cNvPr id="2" name="Group 2"/>
          <p:cNvGrpSpPr/>
          <p:nvPr/>
        </p:nvGrpSpPr>
        <p:grpSpPr>
          <a:xfrm>
            <a:off x="1043939" y="1381082"/>
            <a:ext cx="16230600" cy="8163462"/>
            <a:chOff x="0" y="0"/>
            <a:chExt cx="4274726" cy="2150048"/>
          </a:xfrm>
        </p:grpSpPr>
        <p:sp>
          <p:nvSpPr>
            <p:cNvPr id="3" name="Freeform 3"/>
            <p:cNvSpPr/>
            <p:nvPr/>
          </p:nvSpPr>
          <p:spPr>
            <a:xfrm>
              <a:off x="0" y="0"/>
              <a:ext cx="4274726" cy="2150048"/>
            </a:xfrm>
            <a:custGeom>
              <a:avLst/>
              <a:gdLst/>
              <a:ahLst/>
              <a:cxnLst/>
              <a:rect l="l" t="t" r="r" b="b"/>
              <a:pathLst>
                <a:path w="4274726" h="2150048">
                  <a:moveTo>
                    <a:pt x="24327" y="0"/>
                  </a:moveTo>
                  <a:lnTo>
                    <a:pt x="4250399" y="0"/>
                  </a:lnTo>
                  <a:cubicBezTo>
                    <a:pt x="4263834" y="0"/>
                    <a:pt x="4274726" y="10891"/>
                    <a:pt x="4274726" y="24327"/>
                  </a:cubicBezTo>
                  <a:lnTo>
                    <a:pt x="4274726" y="2125721"/>
                  </a:lnTo>
                  <a:cubicBezTo>
                    <a:pt x="4274726" y="2139156"/>
                    <a:pt x="4263834" y="2150048"/>
                    <a:pt x="4250399" y="2150048"/>
                  </a:cubicBezTo>
                  <a:lnTo>
                    <a:pt x="24327" y="2150048"/>
                  </a:lnTo>
                  <a:cubicBezTo>
                    <a:pt x="10891" y="2150048"/>
                    <a:pt x="0" y="2139156"/>
                    <a:pt x="0" y="2125721"/>
                  </a:cubicBezTo>
                  <a:lnTo>
                    <a:pt x="0" y="24327"/>
                  </a:lnTo>
                  <a:cubicBezTo>
                    <a:pt x="0" y="10891"/>
                    <a:pt x="10891" y="0"/>
                    <a:pt x="24327" y="0"/>
                  </a:cubicBez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1050905" y="3082642"/>
            <a:ext cx="16017969" cy="19050"/>
          </a:xfrm>
          <a:prstGeom prst="line">
            <a:avLst/>
          </a:prstGeom>
          <a:ln w="114300" cap="flat">
            <a:solidFill>
              <a:srgbClr val="FFE2B6"/>
            </a:solidFill>
            <a:prstDash val="solid"/>
            <a:headEnd type="none" w="sm" len="sm"/>
            <a:tailEnd type="none" w="sm" len="sm"/>
          </a:ln>
        </p:spPr>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99794" y="323566"/>
            <a:ext cx="1483074" cy="1410268"/>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870562" y="676133"/>
            <a:ext cx="741537" cy="705134"/>
          </a:xfrm>
          <a:prstGeom prst="rect">
            <a:avLst/>
          </a:prstGeom>
        </p:spPr>
      </p:pic>
      <p:pic>
        <p:nvPicPr>
          <p:cNvPr id="8" name="Picture 8"/>
          <p:cNvPicPr>
            <a:picLocks noChangeAspect="1"/>
          </p:cNvPicPr>
          <p:nvPr/>
        </p:nvPicPr>
        <p:blipFill>
          <a:blip r:embed="rId6"/>
          <a:srcRect l="21280" r="1866"/>
          <a:stretch>
            <a:fillRect/>
          </a:stretch>
        </p:blipFill>
        <p:spPr>
          <a:xfrm>
            <a:off x="1341780" y="3357559"/>
            <a:ext cx="4310622" cy="3155024"/>
          </a:xfrm>
          <a:prstGeom prst="rect">
            <a:avLst/>
          </a:prstGeom>
        </p:spPr>
      </p:pic>
      <p:pic>
        <p:nvPicPr>
          <p:cNvPr id="9" name="Picture 9"/>
          <p:cNvPicPr>
            <a:picLocks noChangeAspect="1"/>
          </p:cNvPicPr>
          <p:nvPr/>
        </p:nvPicPr>
        <p:blipFill>
          <a:blip r:embed="rId7"/>
          <a:srcRect/>
          <a:stretch>
            <a:fillRect/>
          </a:stretch>
        </p:blipFill>
        <p:spPr>
          <a:xfrm>
            <a:off x="13263530" y="4741902"/>
            <a:ext cx="3351696" cy="1885329"/>
          </a:xfrm>
          <a:prstGeom prst="rect">
            <a:avLst/>
          </a:prstGeom>
        </p:spPr>
      </p:pic>
      <p:pic>
        <p:nvPicPr>
          <p:cNvPr id="10" name="Picture 10"/>
          <p:cNvPicPr>
            <a:picLocks noChangeAspect="1"/>
          </p:cNvPicPr>
          <p:nvPr/>
        </p:nvPicPr>
        <p:blipFill>
          <a:blip r:embed="rId8"/>
          <a:srcRect l="1181" r="1181"/>
          <a:stretch>
            <a:fillRect/>
          </a:stretch>
        </p:blipFill>
        <p:spPr>
          <a:xfrm rot="-5400000">
            <a:off x="14024978" y="6363617"/>
            <a:ext cx="1828800" cy="3329892"/>
          </a:xfrm>
          <a:prstGeom prst="rect">
            <a:avLst/>
          </a:prstGeom>
        </p:spPr>
      </p:pic>
      <p:sp>
        <p:nvSpPr>
          <p:cNvPr id="11" name="TextBox 11"/>
          <p:cNvSpPr txBox="1"/>
          <p:nvPr/>
        </p:nvSpPr>
        <p:spPr>
          <a:xfrm>
            <a:off x="870562" y="1646204"/>
            <a:ext cx="16403977" cy="1372171"/>
          </a:xfrm>
          <a:prstGeom prst="rect">
            <a:avLst/>
          </a:prstGeom>
        </p:spPr>
        <p:txBody>
          <a:bodyPr wrap="square" lIns="0" tIns="0" rIns="0" bIns="0" rtlCol="0" anchor="t">
            <a:spAutoFit/>
          </a:bodyPr>
          <a:lstStyle/>
          <a:p>
            <a:pPr algn="ctr">
              <a:lnSpc>
                <a:spcPts val="10698"/>
              </a:lnSpc>
            </a:pPr>
            <a:r>
              <a:rPr lang="en-US" sz="7642" dirty="0" err="1">
                <a:solidFill>
                  <a:srgbClr val="000000"/>
                </a:solidFill>
                <a:latin typeface="Open Sans Light Bold"/>
              </a:rPr>
              <a:t>Iepakojums</a:t>
            </a:r>
            <a:r>
              <a:rPr lang="en-US" sz="7642" dirty="0">
                <a:solidFill>
                  <a:srgbClr val="000000"/>
                </a:solidFill>
                <a:latin typeface="Open Sans Light Bold"/>
              </a:rPr>
              <a:t> </a:t>
            </a:r>
            <a:r>
              <a:rPr lang="en-US" sz="7642" dirty="0" err="1">
                <a:solidFill>
                  <a:srgbClr val="000000"/>
                </a:solidFill>
                <a:latin typeface="Open Sans Light Bold"/>
              </a:rPr>
              <a:t>abiem</a:t>
            </a:r>
            <a:r>
              <a:rPr lang="en-US" sz="7642" dirty="0">
                <a:solidFill>
                  <a:srgbClr val="000000"/>
                </a:solidFill>
                <a:latin typeface="Open Sans Light Bold"/>
              </a:rPr>
              <a:t> </a:t>
            </a:r>
            <a:r>
              <a:rPr lang="en-US" sz="7642" dirty="0" err="1" smtClean="0">
                <a:solidFill>
                  <a:srgbClr val="000000"/>
                </a:solidFill>
                <a:latin typeface="Open Sans Light Bold"/>
              </a:rPr>
              <a:t>piekariņi</a:t>
            </a:r>
            <a:r>
              <a:rPr lang="lv-LV" sz="7642" dirty="0" err="1" smtClean="0">
                <a:solidFill>
                  <a:srgbClr val="000000"/>
                </a:solidFill>
                <a:latin typeface="Open Sans Light Bold"/>
              </a:rPr>
              <a:t>ņiem</a:t>
            </a:r>
            <a:endParaRPr lang="en-US" sz="7642" dirty="0">
              <a:solidFill>
                <a:srgbClr val="000000"/>
              </a:solidFill>
              <a:latin typeface="Open Sans Light Bold"/>
            </a:endParaRPr>
          </a:p>
        </p:txBody>
      </p:sp>
      <p:sp>
        <p:nvSpPr>
          <p:cNvPr id="12" name="TextBox 12"/>
          <p:cNvSpPr txBox="1"/>
          <p:nvPr/>
        </p:nvSpPr>
        <p:spPr>
          <a:xfrm>
            <a:off x="1637813" y="6443473"/>
            <a:ext cx="3479192" cy="1349069"/>
          </a:xfrm>
          <a:prstGeom prst="rect">
            <a:avLst/>
          </a:prstGeom>
        </p:spPr>
        <p:txBody>
          <a:bodyPr lIns="0" tIns="0" rIns="0" bIns="0" rtlCol="0" anchor="t">
            <a:spAutoFit/>
          </a:bodyPr>
          <a:lstStyle/>
          <a:p>
            <a:pPr algn="ctr">
              <a:lnSpc>
                <a:spcPts val="5441"/>
              </a:lnSpc>
            </a:pPr>
            <a:r>
              <a:rPr lang="en-US" sz="3887" dirty="0" err="1">
                <a:solidFill>
                  <a:srgbClr val="FF66C4"/>
                </a:solidFill>
                <a:latin typeface="Open Sans Bold Italics"/>
              </a:rPr>
              <a:t>Skice</a:t>
            </a:r>
            <a:r>
              <a:rPr lang="en-US" sz="3887" dirty="0">
                <a:solidFill>
                  <a:srgbClr val="FF66C4"/>
                </a:solidFill>
                <a:latin typeface="Open Sans Bold Italics"/>
              </a:rPr>
              <a:t> </a:t>
            </a:r>
            <a:r>
              <a:rPr lang="en-US" sz="3887" dirty="0" err="1">
                <a:solidFill>
                  <a:srgbClr val="FF66C4"/>
                </a:solidFill>
                <a:latin typeface="Open Sans Bold Italics"/>
              </a:rPr>
              <a:t>iepakojumam</a:t>
            </a:r>
            <a:endParaRPr lang="en-US" sz="3887" dirty="0">
              <a:solidFill>
                <a:srgbClr val="FF66C4"/>
              </a:solidFill>
              <a:latin typeface="Open Sans Bold Italics"/>
            </a:endParaRPr>
          </a:p>
        </p:txBody>
      </p:sp>
      <p:sp>
        <p:nvSpPr>
          <p:cNvPr id="13" name="TextBox 13"/>
          <p:cNvSpPr txBox="1"/>
          <p:nvPr/>
        </p:nvSpPr>
        <p:spPr>
          <a:xfrm>
            <a:off x="12365427" y="3211809"/>
            <a:ext cx="4681931" cy="1166986"/>
          </a:xfrm>
          <a:prstGeom prst="rect">
            <a:avLst/>
          </a:prstGeom>
        </p:spPr>
        <p:txBody>
          <a:bodyPr wrap="square" lIns="0" tIns="0" rIns="0" bIns="0" rtlCol="0" anchor="t">
            <a:spAutoFit/>
          </a:bodyPr>
          <a:lstStyle/>
          <a:p>
            <a:pPr algn="ctr">
              <a:lnSpc>
                <a:spcPts val="9066"/>
              </a:lnSpc>
            </a:pPr>
            <a:r>
              <a:rPr lang="en-US" sz="6475" dirty="0" err="1">
                <a:solidFill>
                  <a:srgbClr val="FF66C4"/>
                </a:solidFill>
                <a:latin typeface="Open Sans Bold Italics"/>
              </a:rPr>
              <a:t>iepakojums</a:t>
            </a:r>
            <a:endParaRPr lang="en-US" sz="6475" dirty="0">
              <a:solidFill>
                <a:srgbClr val="FF66C4"/>
              </a:solidFill>
              <a:latin typeface="Open Sans Bold Italics"/>
            </a:endParaRPr>
          </a:p>
        </p:txBody>
      </p:sp>
      <p:sp>
        <p:nvSpPr>
          <p:cNvPr id="15" name="TextBox 14"/>
          <p:cNvSpPr txBox="1"/>
          <p:nvPr/>
        </p:nvSpPr>
        <p:spPr>
          <a:xfrm>
            <a:off x="6253191" y="3246353"/>
            <a:ext cx="5885055" cy="6247864"/>
          </a:xfrm>
          <a:prstGeom prst="rect">
            <a:avLst/>
          </a:prstGeom>
          <a:noFill/>
        </p:spPr>
        <p:txBody>
          <a:bodyPr wrap="square" rtlCol="0">
            <a:spAutoFit/>
          </a:bodyPr>
          <a:lstStyle/>
          <a:p>
            <a:r>
              <a:rPr lang="lv-LV" sz="4000" b="1" dirty="0"/>
              <a:t>No ārpuses varēs redzēt produktu tā, lai cilvēks saprastu ,kas ir iekšā kastīte. Būs rakstīts piekariņa nosaukums ,lai zinātu kā to sauc, un arī uzzīmēta zvaigznīte, kas ir tāds kā produkts. Ilgtspējība-var izmantot ,cik ilgi vien grib.</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313</Words>
  <Application>Microsoft Office PowerPoint</Application>
  <PresentationFormat>Pielāgots</PresentationFormat>
  <Paragraphs>30</Paragraphs>
  <Slides>6</Slides>
  <Notes>0</Notes>
  <HiddenSlides>0</HiddenSlides>
  <MMClips>0</MMClips>
  <ScaleCrop>false</ScaleCrop>
  <HeadingPairs>
    <vt:vector size="6" baseType="variant">
      <vt:variant>
        <vt:lpstr>Lietotie fonti</vt:lpstr>
      </vt:variant>
      <vt:variant>
        <vt:i4>6</vt:i4>
      </vt:variant>
      <vt:variant>
        <vt:lpstr>Dizains</vt:lpstr>
      </vt:variant>
      <vt:variant>
        <vt:i4>1</vt:i4>
      </vt:variant>
      <vt:variant>
        <vt:lpstr>Slaidu virsraksti</vt:lpstr>
      </vt:variant>
      <vt:variant>
        <vt:i4>6</vt:i4>
      </vt:variant>
    </vt:vector>
  </HeadingPairs>
  <TitlesOfParts>
    <vt:vector size="13" baseType="lpstr">
      <vt:lpstr>Arial</vt:lpstr>
      <vt:lpstr>Open Sans Light Bold</vt:lpstr>
      <vt:lpstr>Calibri</vt:lpstr>
      <vt:lpstr>Open Sans Bold</vt:lpstr>
      <vt:lpstr>Open Sans Bold Italics</vt:lpstr>
      <vt:lpstr>Open Sans Extra Bold</vt:lpstr>
      <vt:lpstr>Office Theme</vt:lpstr>
      <vt:lpstr>PowerPoint prezentācija</vt:lpstr>
      <vt:lpstr>PowerPoint prezentācija</vt:lpstr>
      <vt:lpstr>PowerPoint prezentācija</vt:lpstr>
      <vt:lpstr>PowerPoint prezentācija</vt:lpstr>
      <vt:lpstr>PowerPoint prezentācija</vt:lpstr>
      <vt:lpstr>PowerPoint prezentācija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Mājturība</dc:title>
  <dc:creator>Annija Ance Taurina</dc:creator>
  <cp:lastModifiedBy>Annija Ance Taurina</cp:lastModifiedBy>
  <cp:revision>7</cp:revision>
  <dcterms:created xsi:type="dcterms:W3CDTF">2006-08-16T00:00:00Z</dcterms:created>
  <dcterms:modified xsi:type="dcterms:W3CDTF">2023-05-21T20:11:42Z</dcterms:modified>
  <dc:identifier>DAFi0xB-cP4</dc:identifier>
</cp:coreProperties>
</file>